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67" r:id="rId4"/>
    <p:sldId id="268" r:id="rId5"/>
    <p:sldId id="269" r:id="rId6"/>
    <p:sldId id="263" r:id="rId7"/>
    <p:sldId id="264" r:id="rId8"/>
    <p:sldId id="260" r:id="rId9"/>
    <p:sldId id="266" r:id="rId10"/>
    <p:sldId id="265" r:id="rId11"/>
    <p:sldId id="259" r:id="rId12"/>
    <p:sldId id="2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12D96-F32A-41F5-A866-60E506E221CF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906E3-760E-4283-B2BD-0F1F5252FF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49987F3-6239-47C4-9BE0-9B4710CA7E0A}" type="datetimeFigureOut">
              <a:rPr lang="en-US" smtClean="0"/>
              <a:pPr/>
              <a:t>9/28/2011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0CAAC19-7D41-41A6-BCF8-A50C7FCFB9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Newton’s 1</a:t>
            </a:r>
            <a:r>
              <a:rPr lang="en-US" baseline="30000" dirty="0" smtClean="0"/>
              <a:t>st</a:t>
            </a:r>
            <a:r>
              <a:rPr lang="en-US" dirty="0" smtClean="0"/>
              <a:t> Law (Inertia)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 - Physics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FORCE on an object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Applied forces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57200" y="2449511"/>
          <a:ext cx="4040188" cy="37001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40188"/>
              </a:tblGrid>
              <a:tr h="3121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14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14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14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Net forces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</p:nvPr>
        </p:nvGraphicFramePr>
        <p:xfrm>
          <a:off x="4645025" y="2449511"/>
          <a:ext cx="4041775" cy="372528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41775"/>
              </a:tblGrid>
              <a:tr h="3631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9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9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1984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1828800" y="30480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28800" y="52578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828800" y="41910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562600" y="30480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96000" y="41910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96000" y="5257800"/>
            <a:ext cx="1219200" cy="685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048000" y="32004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048000" y="35052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1447800" y="45720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048000" y="45720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048000" y="56388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143000" y="5638800"/>
            <a:ext cx="685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14400" y="4343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N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352800" y="2971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N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3657600" y="3276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57600" y="4343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57600" y="5410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54102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 N</a:t>
            </a:r>
            <a:endParaRPr lang="en-US" sz="24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781800" y="3505200"/>
            <a:ext cx="1143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315200" y="4572000"/>
            <a:ext cx="3810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620000" y="4343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N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6781800" y="3048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15 N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4648200" y="609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Net Force = </a:t>
            </a:r>
            <a:r>
              <a:rPr lang="en-US" b="1" dirty="0" smtClean="0"/>
              <a:t>ZERO</a:t>
            </a:r>
            <a:r>
              <a:rPr lang="en-US" dirty="0" smtClean="0"/>
              <a:t> means </a:t>
            </a:r>
            <a:r>
              <a:rPr lang="en-US" b="1" dirty="0" smtClean="0"/>
              <a:t>EQUILIBRIUM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Applied 3</a:t>
            </a:r>
            <a:endParaRPr lang="en-US" dirty="0"/>
          </a:p>
        </p:txBody>
      </p:sp>
      <p:pic>
        <p:nvPicPr>
          <p:cNvPr id="4" name="Content Placeholder 3" descr="newton1r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564915"/>
            <a:ext cx="6857999" cy="5160474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Applied 4</a:t>
            </a:r>
            <a:endParaRPr lang="en-US" dirty="0"/>
          </a:p>
        </p:txBody>
      </p:sp>
      <p:pic>
        <p:nvPicPr>
          <p:cNvPr id="4" name="Content Placeholder 3" descr="newton1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568477"/>
            <a:ext cx="6857999" cy="5153186"/>
          </a:xfr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NewtonOVERVIEW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Aristotle:</a:t>
            </a:r>
            <a:r>
              <a:rPr lang="en-US" dirty="0" smtClean="0"/>
              <a:t>  Natural v. Violent Motion.</a:t>
            </a:r>
          </a:p>
          <a:p>
            <a:r>
              <a:rPr lang="en-US" b="1" dirty="0" smtClean="0"/>
              <a:t>Galileo:  </a:t>
            </a:r>
            <a:r>
              <a:rPr lang="en-US" dirty="0" smtClean="0"/>
              <a:t>Force and Friction.</a:t>
            </a:r>
          </a:p>
          <a:p>
            <a:endParaRPr lang="en-US" dirty="0" smtClean="0"/>
          </a:p>
          <a:p>
            <a:r>
              <a:rPr lang="en-US" b="1" dirty="0" smtClean="0"/>
              <a:t>NEWTON:</a:t>
            </a:r>
            <a:r>
              <a:rPr lang="en-US" dirty="0" smtClean="0"/>
              <a:t>  </a:t>
            </a:r>
            <a:r>
              <a:rPr lang="en-US" u="sng" dirty="0" smtClean="0"/>
              <a:t>Laws of Motion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Law of INERTIA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Law of ACCELERATION.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Law of REACTION.</a:t>
            </a:r>
            <a:endParaRPr lang="en-US" dirty="0"/>
          </a:p>
        </p:txBody>
      </p:sp>
      <p:pic>
        <p:nvPicPr>
          <p:cNvPr id="4" name="Content Placeholder 3" descr="spacesuit_inertia_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114800"/>
            <a:ext cx="3048000" cy="222209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Inertia translate literally as “</a:t>
            </a:r>
            <a:r>
              <a:rPr lang="en-US" u="sng" dirty="0" smtClean="0"/>
              <a:t>LAZY</a:t>
            </a:r>
            <a:r>
              <a:rPr lang="en-US" dirty="0" smtClean="0"/>
              <a:t>”.</a:t>
            </a:r>
          </a:p>
          <a:p>
            <a:endParaRPr lang="en-US" dirty="0" smtClean="0"/>
          </a:p>
          <a:p>
            <a:r>
              <a:rPr lang="en-US" dirty="0" smtClean="0"/>
              <a:t>An object at rest stays at rest, or an object in motion stays in motion until </a:t>
            </a:r>
            <a:r>
              <a:rPr lang="en-US" b="1" u="sng" dirty="0" smtClean="0"/>
              <a:t>A FORCE </a:t>
            </a:r>
            <a:r>
              <a:rPr lang="en-US" dirty="0" smtClean="0"/>
              <a:t>is used.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bo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4114800"/>
            <a:ext cx="3200400" cy="240420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1143000" y="5943600"/>
            <a:ext cx="4191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162800" y="5943600"/>
            <a:ext cx="1600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10200" y="4419600"/>
            <a:ext cx="1752600" cy="167640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419600"/>
            <a:ext cx="1752600" cy="1676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9050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At Rest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4419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In Motion</a:t>
            </a:r>
            <a:endParaRPr lang="en-US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pic>
        <p:nvPicPr>
          <p:cNvPr id="4" name="Content Placeholder 3" descr="image0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2209800"/>
            <a:ext cx="4267200" cy="2895600"/>
          </a:xfrm>
          <a:ln>
            <a:solidFill>
              <a:schemeClr val="tx1"/>
            </a:solidFill>
          </a:ln>
        </p:spPr>
      </p:pic>
      <p:pic>
        <p:nvPicPr>
          <p:cNvPr id="5" name="Picture 4" descr="Chapter%202-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209800"/>
            <a:ext cx="4325345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Applied 1</a:t>
            </a:r>
            <a:endParaRPr lang="en-US" dirty="0"/>
          </a:p>
        </p:txBody>
      </p:sp>
      <p:pic>
        <p:nvPicPr>
          <p:cNvPr id="4" name="Content Placeholder 3" descr="newtons-laws-of-mo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05000"/>
            <a:ext cx="7898373" cy="4403343"/>
          </a:xfrm>
          <a:ln>
            <a:solidFill>
              <a:schemeClr val="tx1"/>
            </a:solidFill>
          </a:ln>
        </p:spPr>
      </p:pic>
      <p:cxnSp>
        <p:nvCxnSpPr>
          <p:cNvPr id="6" name="Straight Arrow Connector 5"/>
          <p:cNvCxnSpPr/>
          <p:nvPr/>
        </p:nvCxnSpPr>
        <p:spPr>
          <a:xfrm rot="10800000">
            <a:off x="7086600" y="4800600"/>
            <a:ext cx="990600" cy="68580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5638800" y="3886200"/>
            <a:ext cx="457200" cy="304800"/>
          </a:xfrm>
          <a:prstGeom prst="straightConnector1">
            <a:avLst/>
          </a:prstGeom>
          <a:ln w="762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Law of </a:t>
            </a:r>
            <a:r>
              <a:rPr lang="en-US" u="sng" dirty="0" smtClean="0"/>
              <a:t>INERTIA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at rest are said to have </a:t>
            </a:r>
            <a:r>
              <a:rPr lang="en-US" u="sng" dirty="0" smtClean="0"/>
              <a:t>inertia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Having inertia means you have </a:t>
            </a:r>
            <a:r>
              <a:rPr lang="en-US" u="sng" dirty="0" smtClean="0"/>
              <a:t>mass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Having mass means you have </a:t>
            </a:r>
            <a:r>
              <a:rPr lang="en-US" u="sng" dirty="0" smtClean="0"/>
              <a:t>weight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r>
              <a:rPr lang="en-US" dirty="0" smtClean="0"/>
              <a:t>Having weight means you exert a </a:t>
            </a:r>
            <a:r>
              <a:rPr lang="en-US" u="sng" dirty="0" smtClean="0"/>
              <a:t>force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u="sng" dirty="0" smtClean="0"/>
              <a:t>Note:</a:t>
            </a:r>
            <a:r>
              <a:rPr lang="en-US" dirty="0" smtClean="0"/>
              <a:t>  </a:t>
            </a:r>
            <a:r>
              <a:rPr lang="en-US" b="1" dirty="0" smtClean="0"/>
              <a:t>10-N = 1 kg = 2.2 lbs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Problems: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your weight in pounds?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What is your mass in kilograms?</a:t>
            </a:r>
          </a:p>
          <a:p>
            <a:pPr marL="633222" indent="-514350">
              <a:buNone/>
            </a:pPr>
            <a:endParaRPr lang="en-US" dirty="0" smtClean="0"/>
          </a:p>
          <a:p>
            <a:pPr marL="633222" indent="-514350">
              <a:buFont typeface="+mj-lt"/>
              <a:buAutoNum type="arabicPeriod" startAt="3"/>
            </a:pPr>
            <a:r>
              <a:rPr lang="en-US" dirty="0" smtClean="0"/>
              <a:t>How much force do you exert on the floor?</a:t>
            </a:r>
          </a:p>
          <a:p>
            <a:pPr marL="633222" indent="-51435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Calculations:</a:t>
            </a:r>
          </a:p>
          <a:p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__________ lbs.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__________ kg.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__________ 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 Applied 2</a:t>
            </a:r>
            <a:endParaRPr lang="en-US" dirty="0"/>
          </a:p>
        </p:txBody>
      </p:sp>
      <p:pic>
        <p:nvPicPr>
          <p:cNvPr id="4" name="Content Placeholder 3" descr="inertia-251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2800" y="2438400"/>
            <a:ext cx="2438400" cy="2895600"/>
          </a:xfrm>
          <a:ln>
            <a:solidFill>
              <a:schemeClr val="tx1"/>
            </a:solidFill>
          </a:ln>
        </p:spPr>
      </p:pic>
      <p:pic>
        <p:nvPicPr>
          <p:cNvPr id="5" name="Picture 4" descr="coin-bottle-experimen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438400"/>
            <a:ext cx="24384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DI143G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438400"/>
            <a:ext cx="2438400" cy="2895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is not…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u="sng" dirty="0" smtClean="0"/>
              <a:t>VOLUME</a:t>
            </a:r>
            <a:endParaRPr lang="en-US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Mass = Material</a:t>
            </a:r>
          </a:p>
          <a:p>
            <a:pPr algn="ctr">
              <a:buNone/>
            </a:pPr>
            <a:r>
              <a:rPr lang="en-US" dirty="0" smtClean="0"/>
              <a:t>Volume = Space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n-US" u="sng" dirty="0" smtClean="0"/>
              <a:t>WEIGHT</a:t>
            </a:r>
            <a:endParaRPr lang="en-US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Mass = Material</a:t>
            </a:r>
          </a:p>
          <a:p>
            <a:pPr algn="ctr">
              <a:buNone/>
            </a:pPr>
            <a:r>
              <a:rPr lang="en-US" dirty="0" smtClean="0"/>
              <a:t>Weight = Gravity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pic>
        <p:nvPicPr>
          <p:cNvPr id="12" name="Picture 11" descr="imagesCAGICNI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3962400"/>
            <a:ext cx="2390775" cy="1905000"/>
          </a:xfrm>
          <a:prstGeom prst="rect">
            <a:avLst/>
          </a:prstGeom>
        </p:spPr>
      </p:pic>
      <p:pic>
        <p:nvPicPr>
          <p:cNvPr id="13" name="Content Placeholder 3" descr="imagesCA8U1V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3962400"/>
            <a:ext cx="1478280" cy="19812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7200" y="35814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Empty Soda Can</a:t>
            </a:r>
            <a:endParaRPr lang="en-US" b="1" u="sng" dirty="0"/>
          </a:p>
        </p:txBody>
      </p:sp>
      <p:pic>
        <p:nvPicPr>
          <p:cNvPr id="16" name="Picture 15" descr="mass_and_weight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3657600"/>
            <a:ext cx="3048000" cy="24562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137</TotalTime>
  <Words>225</Words>
  <Application>Microsoft Office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Newton’s 1st Law (Inertia)</vt:lpstr>
      <vt:lpstr>NewtonOVERVIEW</vt:lpstr>
      <vt:lpstr>INERTIA</vt:lpstr>
      <vt:lpstr>INERTIA</vt:lpstr>
      <vt:lpstr>INERTIA Applied 1</vt:lpstr>
      <vt:lpstr>The Law of INERTIA</vt:lpstr>
      <vt:lpstr>INERTIA Problems</vt:lpstr>
      <vt:lpstr>INERTIA Applied 2</vt:lpstr>
      <vt:lpstr>MASS is not…</vt:lpstr>
      <vt:lpstr>NET FORCE on an object</vt:lpstr>
      <vt:lpstr>INERTIA Applied 3</vt:lpstr>
      <vt:lpstr>INERTIA Applied 4</vt:lpstr>
    </vt:vector>
  </TitlesOfParts>
  <Company>raypec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1st Law (Inertia)</dc:title>
  <dc:creator>phemmingsen</dc:creator>
  <cp:lastModifiedBy>dgray</cp:lastModifiedBy>
  <cp:revision>39</cp:revision>
  <dcterms:created xsi:type="dcterms:W3CDTF">2010-09-23T16:13:51Z</dcterms:created>
  <dcterms:modified xsi:type="dcterms:W3CDTF">2011-09-28T14:20:55Z</dcterms:modified>
</cp:coreProperties>
</file>