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6" r:id="rId9"/>
    <p:sldId id="263" r:id="rId10"/>
    <p:sldId id="267" r:id="rId11"/>
    <p:sldId id="268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BF92-ED72-4A3E-B71C-CAC0E544A78E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923C-A1D6-45FA-9C15-C7530AEF57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BF92-ED72-4A3E-B71C-CAC0E544A78E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923C-A1D6-45FA-9C15-C7530AEF5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BF92-ED72-4A3E-B71C-CAC0E544A78E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923C-A1D6-45FA-9C15-C7530AEF5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BF92-ED72-4A3E-B71C-CAC0E544A78E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923C-A1D6-45FA-9C15-C7530AEF5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BF92-ED72-4A3E-B71C-CAC0E544A78E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923C-A1D6-45FA-9C15-C7530AEF5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BF92-ED72-4A3E-B71C-CAC0E544A78E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923C-A1D6-45FA-9C15-C7530AEF5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BF92-ED72-4A3E-B71C-CAC0E544A78E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923C-A1D6-45FA-9C15-C7530AEF5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BF92-ED72-4A3E-B71C-CAC0E544A78E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923C-A1D6-45FA-9C15-C7530AEF5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BF92-ED72-4A3E-B71C-CAC0E544A78E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923C-A1D6-45FA-9C15-C7530AEF5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BF92-ED72-4A3E-B71C-CAC0E544A78E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923C-A1D6-45FA-9C15-C7530AEF57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DBEBF92-ED72-4A3E-B71C-CAC0E544A78E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55B923C-A1D6-45FA-9C15-C7530AEF5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DBEBF92-ED72-4A3E-B71C-CAC0E544A78E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55B923C-A1D6-45FA-9C15-C7530AEF5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Newton’s Laws of 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Chapters 4-6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the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25682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Called Pressure</a:t>
            </a:r>
          </a:p>
          <a:p>
            <a:r>
              <a:rPr lang="en-US" b="1" dirty="0" smtClean="0"/>
              <a:t>P</a:t>
            </a:r>
            <a:r>
              <a:rPr lang="en-US" dirty="0" smtClean="0"/>
              <a:t>ressure = </a:t>
            </a:r>
            <a:r>
              <a:rPr lang="en-US" b="1" dirty="0" smtClean="0"/>
              <a:t>F</a:t>
            </a:r>
            <a:r>
              <a:rPr lang="en-US" dirty="0" smtClean="0"/>
              <a:t>orce over </a:t>
            </a:r>
            <a:r>
              <a:rPr lang="en-US" b="1" dirty="0" smtClean="0"/>
              <a:t>A</a:t>
            </a:r>
            <a:r>
              <a:rPr lang="en-US" dirty="0" smtClean="0"/>
              <a:t>rea</a:t>
            </a:r>
          </a:p>
          <a:p>
            <a:r>
              <a:rPr lang="en-US" dirty="0" smtClean="0"/>
              <a:t>P=F/A</a:t>
            </a:r>
          </a:p>
          <a:p>
            <a:r>
              <a:rPr lang="en-US" dirty="0" smtClean="0"/>
              <a:t>The smaller the area, the more force felt</a:t>
            </a:r>
          </a:p>
          <a:p>
            <a:r>
              <a:rPr lang="en-US" dirty="0" smtClean="0"/>
              <a:t>The greater the area, less force is felt</a:t>
            </a:r>
          </a:p>
          <a:p>
            <a:endParaRPr lang="en-US" dirty="0" smtClean="0"/>
          </a:p>
        </p:txBody>
      </p:sp>
      <p:pic>
        <p:nvPicPr>
          <p:cNvPr id="4" name="Picture 3" descr="1194984776763627730left_foot_print_benji_pa_02_svg_m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648200"/>
            <a:ext cx="1176961" cy="1493835"/>
          </a:xfrm>
          <a:prstGeom prst="rect">
            <a:avLst/>
          </a:prstGeom>
        </p:spPr>
      </p:pic>
      <p:pic>
        <p:nvPicPr>
          <p:cNvPr id="5" name="Picture 4" descr="boot-print-m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4191000"/>
            <a:ext cx="909665" cy="2266583"/>
          </a:xfrm>
          <a:prstGeom prst="rect">
            <a:avLst/>
          </a:prstGeom>
        </p:spPr>
      </p:pic>
      <p:pic>
        <p:nvPicPr>
          <p:cNvPr id="6" name="Picture 5" descr="high_heels_red_shoe_clip_art_1317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4495800"/>
            <a:ext cx="1905000" cy="1905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4800600"/>
            <a:ext cx="152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101609"/>
          </a:xfrm>
        </p:spPr>
        <p:txBody>
          <a:bodyPr/>
          <a:lstStyle/>
          <a:p>
            <a:r>
              <a:rPr lang="en-US" dirty="0" smtClean="0"/>
              <a:t>Why don’t things fall at different rates?</a:t>
            </a:r>
          </a:p>
          <a:p>
            <a:r>
              <a:rPr lang="en-US" dirty="0" smtClean="0"/>
              <a:t>A boulder has </a:t>
            </a:r>
            <a:r>
              <a:rPr lang="en-US" u="sng" dirty="0" smtClean="0"/>
              <a:t>LOTS</a:t>
            </a:r>
            <a:r>
              <a:rPr lang="en-US" dirty="0" smtClean="0"/>
              <a:t> of mass = </a:t>
            </a:r>
            <a:r>
              <a:rPr lang="en-US" u="sng" dirty="0" smtClean="0"/>
              <a:t>LOTS </a:t>
            </a:r>
            <a:r>
              <a:rPr lang="en-US" dirty="0" smtClean="0"/>
              <a:t>of inertia</a:t>
            </a:r>
          </a:p>
          <a:p>
            <a:r>
              <a:rPr lang="en-US" dirty="0" smtClean="0"/>
              <a:t>A pebble has </a:t>
            </a:r>
            <a:r>
              <a:rPr lang="en-US" sz="2000" dirty="0" smtClean="0"/>
              <a:t>little</a:t>
            </a:r>
            <a:r>
              <a:rPr lang="en-US" dirty="0" smtClean="0"/>
              <a:t> mass = </a:t>
            </a:r>
            <a:r>
              <a:rPr lang="en-US" sz="1800" dirty="0" smtClean="0"/>
              <a:t>little</a:t>
            </a:r>
            <a:r>
              <a:rPr lang="en-US" dirty="0" smtClean="0"/>
              <a:t> inertia</a:t>
            </a:r>
          </a:p>
          <a:p>
            <a:r>
              <a:rPr lang="en-US" dirty="0" smtClean="0"/>
              <a:t>Gravity accelerates everything equally</a:t>
            </a:r>
          </a:p>
          <a:p>
            <a:r>
              <a:rPr lang="en-US" dirty="0" smtClean="0"/>
              <a:t>If boulder is 10x’s more massive it pulls 10x’s harder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5181600"/>
            <a:ext cx="15488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f/m = </a:t>
            </a:r>
            <a:r>
              <a:rPr lang="en-US" sz="4000" dirty="0" smtClean="0"/>
              <a:t>F/m</a:t>
            </a:r>
            <a:endParaRPr lang="en-US" sz="4000" dirty="0"/>
          </a:p>
        </p:txBody>
      </p:sp>
      <p:pic>
        <p:nvPicPr>
          <p:cNvPr id="5" name="Picture 4" descr="mr-rock-th.png"/>
          <p:cNvPicPr>
            <a:picLocks noChangeAspect="1"/>
          </p:cNvPicPr>
          <p:nvPr/>
        </p:nvPicPr>
        <p:blipFill>
          <a:blip r:embed="rId2">
            <a:lum contrast="-30000"/>
          </a:blip>
          <a:stretch>
            <a:fillRect/>
          </a:stretch>
        </p:blipFill>
        <p:spPr>
          <a:xfrm>
            <a:off x="3429000" y="5486400"/>
            <a:ext cx="553622" cy="7211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14800" y="5638800"/>
            <a:ext cx="495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v.s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" name="Picture 6" descr="mr-rock-t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4674267"/>
            <a:ext cx="1676400" cy="2183733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rot="5400000">
            <a:off x="3390900" y="49149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3543300" y="50673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5144294" y="4228306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3163094" y="5142706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5906294" y="4914106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4534694" y="4837906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3</a:t>
            </a:r>
            <a:r>
              <a:rPr lang="en-US" baseline="30000" dirty="0" smtClean="0"/>
              <a:t>rd</a:t>
            </a:r>
            <a:r>
              <a:rPr lang="en-US" dirty="0" smtClean="0"/>
              <a:t> Law.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Third Law of Motion…</a:t>
            </a:r>
          </a:p>
          <a:p>
            <a:endParaRPr lang="en-US" dirty="0" smtClean="0"/>
          </a:p>
          <a:p>
            <a:r>
              <a:rPr lang="en-US" b="1" dirty="0" smtClean="0"/>
              <a:t>Law of REACTION.</a:t>
            </a:r>
          </a:p>
          <a:p>
            <a:pPr lvl="1"/>
            <a:r>
              <a:rPr lang="en-US" i="1" dirty="0" smtClean="0"/>
              <a:t>For every action, there is an equal and opposite reaction.</a:t>
            </a:r>
          </a:p>
          <a:p>
            <a:endParaRPr lang="en-US" dirty="0" smtClean="0"/>
          </a:p>
          <a:p>
            <a:r>
              <a:rPr lang="en-US" b="1" dirty="0" smtClean="0"/>
              <a:t>BASICALLY:  </a:t>
            </a:r>
            <a:r>
              <a:rPr lang="en-US" dirty="0" smtClean="0"/>
              <a:t>Every force you exert, you have the same force back on you.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Forces…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ACTION FORCE.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Starting force.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Example: 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Hammer hits a nail.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You push on the wall.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Tires push on the road.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Earth pulls the ball.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REACTION FORCE.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Reacting force.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Nail hits the hammer.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 wall pushes on you.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 road pushes the tires.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 ball pulls on the Earth.</a:t>
            </a:r>
            <a:endParaRPr lang="en-US" dirty="0"/>
          </a:p>
        </p:txBody>
      </p:sp>
      <p:pic>
        <p:nvPicPr>
          <p:cNvPr id="11" name="Picture 10" descr="canno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5334000"/>
            <a:ext cx="2990850" cy="1057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Previously 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Anything that moves.</a:t>
            </a:r>
          </a:p>
          <a:p>
            <a:endParaRPr lang="en-US" dirty="0" smtClean="0"/>
          </a:p>
          <a:p>
            <a:r>
              <a:rPr lang="en-US" dirty="0" smtClean="0"/>
              <a:t>Chapter 2:  Straight line motion.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Chapter 3:  Projectile motion.</a:t>
            </a:r>
          </a:p>
          <a:p>
            <a:endParaRPr lang="en-US" dirty="0" smtClean="0"/>
          </a:p>
          <a:p>
            <a:r>
              <a:rPr lang="en-US" dirty="0" smtClean="0"/>
              <a:t>Chapters 4-6:  Laws of Motion.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men who paved the way.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Aristotle</a:t>
            </a:r>
          </a:p>
          <a:p>
            <a:endParaRPr lang="en-US" dirty="0" smtClean="0"/>
          </a:p>
          <a:p>
            <a:r>
              <a:rPr lang="en-US" b="1" dirty="0" smtClean="0"/>
              <a:t>Natural Motion:</a:t>
            </a:r>
          </a:p>
          <a:p>
            <a:pPr lvl="1"/>
            <a:r>
              <a:rPr lang="en-US" i="1" dirty="0" smtClean="0"/>
              <a:t>Objects that move “on their own”.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Violent Motion:</a:t>
            </a:r>
          </a:p>
          <a:p>
            <a:pPr lvl="1"/>
            <a:r>
              <a:rPr lang="en-US" i="1" dirty="0" smtClean="0"/>
              <a:t>Objects that are “forced to move”.</a:t>
            </a:r>
            <a:endParaRPr lang="en-US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Galileo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Force:</a:t>
            </a:r>
          </a:p>
          <a:p>
            <a:pPr lvl="1"/>
            <a:r>
              <a:rPr lang="en-US" i="1" dirty="0" smtClean="0"/>
              <a:t>Any push or pull on an object.</a:t>
            </a:r>
          </a:p>
          <a:p>
            <a:endParaRPr lang="en-US" dirty="0" smtClean="0"/>
          </a:p>
          <a:p>
            <a:r>
              <a:rPr lang="en-US" b="1" dirty="0" smtClean="0"/>
              <a:t>Friction:</a:t>
            </a:r>
          </a:p>
          <a:p>
            <a:pPr lvl="1"/>
            <a:r>
              <a:rPr lang="en-US" i="1" dirty="0" smtClean="0"/>
              <a:t>Force between materials that touch.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Sir Isaac Newton:  Father of Physics</a:t>
            </a:r>
            <a:endParaRPr lang="en-US" dirty="0"/>
          </a:p>
        </p:txBody>
      </p:sp>
      <p:pic>
        <p:nvPicPr>
          <p:cNvPr id="4" name="Content Placeholder 3" descr="godfrey_kneller-Isaac_Newton-168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676400"/>
            <a:ext cx="3512853" cy="4824778"/>
          </a:xfrm>
        </p:spPr>
      </p:pic>
      <p:pic>
        <p:nvPicPr>
          <p:cNvPr id="5" name="Picture 4" descr="newton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676400"/>
            <a:ext cx="3959750" cy="2743200"/>
          </a:xfrm>
          <a:prstGeom prst="rect">
            <a:avLst/>
          </a:prstGeom>
        </p:spPr>
      </p:pic>
      <p:pic>
        <p:nvPicPr>
          <p:cNvPr id="6" name="Picture 5" descr="61QV5tgcPoL__SL500_AA240_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4648200"/>
            <a:ext cx="17526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1</a:t>
            </a:r>
            <a:r>
              <a:rPr lang="en-US" baseline="30000" dirty="0" smtClean="0"/>
              <a:t>st</a:t>
            </a:r>
            <a:r>
              <a:rPr lang="en-US" dirty="0" smtClean="0"/>
              <a:t> Law.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Law of Motion…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Law of Inertia:</a:t>
            </a:r>
          </a:p>
          <a:p>
            <a:pPr lvl="1"/>
            <a:r>
              <a:rPr lang="en-US" i="1" dirty="0" smtClean="0"/>
              <a:t>Every object continues in a state of rest, or of motion in a straight line at constant speed, unless it is changed by an outside force.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BASICALLY:  </a:t>
            </a:r>
            <a:r>
              <a:rPr lang="en-US" dirty="0" smtClean="0"/>
              <a:t>You will keep moving or stay still until something makes you move or stop.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1</a:t>
            </a:r>
            <a:r>
              <a:rPr lang="en-US" baseline="30000" dirty="0" smtClean="0"/>
              <a:t>st</a:t>
            </a:r>
            <a:r>
              <a:rPr lang="en-US" dirty="0" smtClean="0"/>
              <a:t> Law.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Think of pool…</a:t>
            </a:r>
          </a:p>
          <a:p>
            <a:endParaRPr lang="en-US" dirty="0" smtClean="0"/>
          </a:p>
          <a:p>
            <a:r>
              <a:rPr lang="en-US" dirty="0" smtClean="0"/>
              <a:t>The balls won’t move without the cue ball…</a:t>
            </a:r>
          </a:p>
          <a:p>
            <a:endParaRPr lang="en-US" dirty="0" smtClean="0"/>
          </a:p>
          <a:p>
            <a:r>
              <a:rPr lang="en-US" dirty="0" smtClean="0"/>
              <a:t>The balls won’t stop unless they hit something…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Content Placeholder 5" descr="master_SU04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981200"/>
            <a:ext cx="4038600" cy="4038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2</a:t>
            </a:r>
            <a:r>
              <a:rPr lang="en-US" baseline="30000" dirty="0" smtClean="0"/>
              <a:t>nd</a:t>
            </a:r>
            <a:r>
              <a:rPr lang="en-US" dirty="0" smtClean="0"/>
              <a:t> Law.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 Law of Motion…</a:t>
            </a:r>
          </a:p>
          <a:p>
            <a:endParaRPr lang="en-US" dirty="0" smtClean="0"/>
          </a:p>
          <a:p>
            <a:r>
              <a:rPr lang="en-US" b="1" dirty="0" smtClean="0"/>
              <a:t>Law of Acceleration.</a:t>
            </a:r>
          </a:p>
          <a:p>
            <a:pPr lvl="1"/>
            <a:r>
              <a:rPr lang="en-US" i="1" dirty="0" smtClean="0"/>
              <a:t>The acceleration of an object depends on the force applied to that object and the object’s mass.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Force = mass X acceleration</a:t>
            </a:r>
          </a:p>
          <a:p>
            <a:pPr lvl="1"/>
            <a:r>
              <a:rPr lang="en-US" b="1" dirty="0" smtClean="0"/>
              <a:t>F = 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 causes the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10160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If you apply more Force it will accelerate faster, with the same mass</a:t>
            </a:r>
          </a:p>
          <a:p>
            <a:r>
              <a:rPr lang="en-US" dirty="0" smtClean="0"/>
              <a:t>If you have more mass, it will accelerate slower</a:t>
            </a:r>
          </a:p>
          <a:p>
            <a:r>
              <a:rPr lang="en-US" dirty="0" smtClean="0"/>
              <a:t>If you double the mass, it will accelerate by </a:t>
            </a:r>
            <a:r>
              <a:rPr lang="en-US" dirty="0" err="1" smtClean="0"/>
              <a:t>halfIf</a:t>
            </a:r>
            <a:r>
              <a:rPr lang="en-US" dirty="0" smtClean="0"/>
              <a:t> you double the force, the acceleration doubles.</a:t>
            </a:r>
          </a:p>
          <a:p>
            <a:r>
              <a:rPr lang="en-US" dirty="0" smtClean="0"/>
              <a:t>F=ma, prove it to yourself.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4876800"/>
            <a:ext cx="99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2=2a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4=2a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8=2a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4800600"/>
            <a:ext cx="7617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2=2a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2=4a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2=8a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59436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Look what happens to the acceleration!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Mass is not…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u="sng" dirty="0" smtClean="0"/>
              <a:t>Volume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Mass</a:t>
            </a:r>
            <a:r>
              <a:rPr lang="en-US" dirty="0" smtClean="0"/>
              <a:t> = the amount of STUFF in an object.</a:t>
            </a:r>
          </a:p>
          <a:p>
            <a:endParaRPr lang="en-US" dirty="0" smtClean="0"/>
          </a:p>
          <a:p>
            <a:r>
              <a:rPr lang="en-US" b="1" dirty="0" smtClean="0"/>
              <a:t>Volume</a:t>
            </a:r>
            <a:r>
              <a:rPr lang="en-US" dirty="0" smtClean="0"/>
              <a:t> = the amount of </a:t>
            </a:r>
            <a:r>
              <a:rPr lang="en-US" i="1" dirty="0" smtClean="0"/>
              <a:t>SPACE</a:t>
            </a:r>
            <a:r>
              <a:rPr lang="en-US" dirty="0" smtClean="0"/>
              <a:t> in an object.</a:t>
            </a:r>
          </a:p>
          <a:p>
            <a:endParaRPr lang="en-US" dirty="0" smtClean="0"/>
          </a:p>
          <a:p>
            <a:pPr>
              <a:buNone/>
            </a:pPr>
            <a:r>
              <a:rPr lang="en-US" u="sng" dirty="0" smtClean="0"/>
              <a:t>Bag of cotton v. Bag of Nails.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More mass?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More volume?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u="sng" dirty="0" smtClean="0"/>
              <a:t>Weight</a:t>
            </a:r>
            <a:endParaRPr lang="en-US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/>
              <a:t>Mass</a:t>
            </a:r>
            <a:r>
              <a:rPr lang="en-US" dirty="0" smtClean="0"/>
              <a:t> = the amount of STUFF in an object.</a:t>
            </a:r>
          </a:p>
          <a:p>
            <a:endParaRPr lang="en-US" dirty="0" smtClean="0"/>
          </a:p>
          <a:p>
            <a:r>
              <a:rPr lang="en-US" b="1" dirty="0" smtClean="0"/>
              <a:t>Weight</a:t>
            </a:r>
            <a:r>
              <a:rPr lang="en-US" dirty="0" smtClean="0"/>
              <a:t> = the force of GRAVITY on an object.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b="1" dirty="0" smtClean="0">
                <a:latin typeface="Calibri" pitchFamily="34" charset="0"/>
              </a:rPr>
              <a:t>g = 10 m/s</a:t>
            </a:r>
            <a:r>
              <a:rPr lang="en-US" b="1" baseline="30000" dirty="0" smtClean="0">
                <a:latin typeface="Calibri" pitchFamily="34" charset="0"/>
              </a:rPr>
              <a:t>2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Calibri" pitchFamily="34" charset="0"/>
              </a:rPr>
              <a:t>1 kg = 10 N of force</a:t>
            </a:r>
          </a:p>
          <a:p>
            <a:pPr algn="ctr">
              <a:buNone/>
            </a:pPr>
            <a:r>
              <a:rPr lang="en-US" dirty="0" smtClean="0">
                <a:latin typeface="Calibri" pitchFamily="34" charset="0"/>
              </a:rPr>
              <a:t>(1 kg = 2.2 lbs.)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139</TotalTime>
  <Words>542</Words>
  <Application>Microsoft Office PowerPoint</Application>
  <PresentationFormat>On-screen Show (4:3)</PresentationFormat>
  <Paragraphs>115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Newton’s Laws of Motion</vt:lpstr>
      <vt:lpstr>Previously on…</vt:lpstr>
      <vt:lpstr>The men who paved the way.</vt:lpstr>
      <vt:lpstr>Sir Isaac Newton:  Father of Physics</vt:lpstr>
      <vt:lpstr>Newton’s 1st Law.</vt:lpstr>
      <vt:lpstr>Newton’s 1st Law.</vt:lpstr>
      <vt:lpstr>Newton’s 2nd Law.</vt:lpstr>
      <vt:lpstr>Force causes the Acceleration</vt:lpstr>
      <vt:lpstr>Mass is not…</vt:lpstr>
      <vt:lpstr>Applying the Force</vt:lpstr>
      <vt:lpstr>Freefall</vt:lpstr>
      <vt:lpstr>Newton’s 3rd Law.</vt:lpstr>
      <vt:lpstr>Forces…</vt:lpstr>
    </vt:vector>
  </TitlesOfParts>
  <Company>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Laws of Motion</dc:title>
  <dc:creator>rp</dc:creator>
  <cp:lastModifiedBy>dgray</cp:lastModifiedBy>
  <cp:revision>21</cp:revision>
  <dcterms:created xsi:type="dcterms:W3CDTF">2009-02-17T19:51:12Z</dcterms:created>
  <dcterms:modified xsi:type="dcterms:W3CDTF">2011-09-28T14:20:41Z</dcterms:modified>
</cp:coreProperties>
</file>